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8" r:id="rId3"/>
    <p:sldId id="266" r:id="rId5"/>
    <p:sldId id="264" r:id="rId6"/>
    <p:sldId id="265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总体技术路线" id="{44487082-DF70-41F0-B37A-E841C80BD908}">
          <p14:sldIdLst>
            <p14:sldId id="258"/>
          </p14:sldIdLst>
        </p14:section>
        <p14:section name="静态场景处理" id="{3BC2CAA7-619B-455D-B579-68A05FB082FF}">
          <p14:sldIdLst>
            <p14:sldId id="266"/>
          </p14:sldIdLst>
        </p14:section>
        <p14:section name="PM处理流程" id="{0F06179D-A5C6-4D24-9BA4-0C758687534C}">
          <p14:sldIdLst>
            <p14:sldId id="264"/>
          </p14:sldIdLst>
        </p14:section>
        <p14:section name="实例化渲染" id="{54ed33b0-787b-428c-b977-2e3446021edc}">
          <p14:sldIdLst>
            <p14:sldId id="265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" initials="J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commentAuthors" Target="commentAuthors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5" Type="http://schemas.openxmlformats.org/officeDocument/2006/relationships/slideLayout" Target="../slideLayouts/slideLayout7.xml"/><Relationship Id="rId14" Type="http://schemas.openxmlformats.org/officeDocument/2006/relationships/image" Target="../media/image14.jpeg"/><Relationship Id="rId13" Type="http://schemas.openxmlformats.org/officeDocument/2006/relationships/image" Target="../media/image13.jpeg"/><Relationship Id="rId12" Type="http://schemas.openxmlformats.org/officeDocument/2006/relationships/image" Target="../media/image12.jpeg"/><Relationship Id="rId11" Type="http://schemas.openxmlformats.org/officeDocument/2006/relationships/image" Target="../media/image11.jpeg"/><Relationship Id="rId10" Type="http://schemas.openxmlformats.org/officeDocument/2006/relationships/image" Target="../media/image10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燕尾形 1"/>
          <p:cNvSpPr/>
          <p:nvPr/>
        </p:nvSpPr>
        <p:spPr>
          <a:xfrm>
            <a:off x="4632325" y="568325"/>
            <a:ext cx="2301875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</a:t>
            </a:r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hell extraction</a:t>
            </a:r>
            <a:endParaRPr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燕尾形 2"/>
          <p:cNvSpPr/>
          <p:nvPr/>
        </p:nvSpPr>
        <p:spPr>
          <a:xfrm>
            <a:off x="6994525" y="568325"/>
            <a:ext cx="2205355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Model duplicate removal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燕尾形 8"/>
          <p:cNvSpPr/>
          <p:nvPr/>
        </p:nvSpPr>
        <p:spPr>
          <a:xfrm>
            <a:off x="9110980" y="568325"/>
            <a:ext cx="2653030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Light baking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6" name="燕尾形 15"/>
          <p:cNvSpPr/>
          <p:nvPr/>
        </p:nvSpPr>
        <p:spPr>
          <a:xfrm>
            <a:off x="4511675" y="2809875"/>
            <a:ext cx="2482215" cy="55372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Fine grained transmission</a:t>
            </a:r>
            <a:endParaRPr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燕尾形 16"/>
          <p:cNvSpPr/>
          <p:nvPr/>
        </p:nvSpPr>
        <p:spPr>
          <a:xfrm>
            <a:off x="6873875" y="2829560"/>
            <a:ext cx="2326640" cy="53403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/>
              <a:t>Interest driven progressive transmission</a:t>
            </a:r>
            <a:endParaRPr lang="zh-CN" altLang="en-US" sz="1400" b="1"/>
          </a:p>
        </p:txBody>
      </p:sp>
      <p:sp>
        <p:nvSpPr>
          <p:cNvPr id="18" name="燕尾形 17"/>
          <p:cNvSpPr/>
          <p:nvPr/>
        </p:nvSpPr>
        <p:spPr>
          <a:xfrm>
            <a:off x="9201150" y="2829560"/>
            <a:ext cx="2562225" cy="53403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Hierarchical transmission of baking map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" name="燕尾形 19"/>
          <p:cNvSpPr/>
          <p:nvPr/>
        </p:nvSpPr>
        <p:spPr>
          <a:xfrm>
            <a:off x="4512310" y="3562350"/>
            <a:ext cx="2670810" cy="55435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Mesh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data transmission by PM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燕尾形 21"/>
          <p:cNvSpPr/>
          <p:nvPr/>
        </p:nvSpPr>
        <p:spPr>
          <a:xfrm>
            <a:off x="4511675" y="4944110"/>
            <a:ext cx="2482850" cy="553720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Online analysis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4" name="燕尾形 23"/>
          <p:cNvSpPr/>
          <p:nvPr/>
        </p:nvSpPr>
        <p:spPr>
          <a:xfrm>
            <a:off x="4511675" y="5693410"/>
            <a:ext cx="2362200" cy="53403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Hierarchical reuse of model resources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燕尾形 27"/>
          <p:cNvSpPr/>
          <p:nvPr/>
        </p:nvSpPr>
        <p:spPr>
          <a:xfrm>
            <a:off x="9250045" y="5693410"/>
            <a:ext cx="2513330" cy="53403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Diverse crowd rendering based on vertex shader</a:t>
            </a:r>
            <a:endParaRPr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五边形 30"/>
          <p:cNvSpPr/>
          <p:nvPr/>
        </p:nvSpPr>
        <p:spPr>
          <a:xfrm>
            <a:off x="3249930" y="568325"/>
            <a:ext cx="1372235" cy="5537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s</a:t>
            </a:r>
            <a:r>
              <a:rPr lang="zh-CN" altLang="en-US"/>
              <a:t>tatic scene</a:t>
            </a:r>
            <a:endParaRPr lang="zh-CN" altLang="en-US"/>
          </a:p>
        </p:txBody>
      </p:sp>
      <p:sp>
        <p:nvSpPr>
          <p:cNvPr id="32" name="五边形 31"/>
          <p:cNvSpPr/>
          <p:nvPr/>
        </p:nvSpPr>
        <p:spPr>
          <a:xfrm>
            <a:off x="3259455" y="2809875"/>
            <a:ext cx="1372235" cy="5537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s</a:t>
            </a:r>
            <a:r>
              <a:rPr lang="zh-CN" altLang="en-US">
                <a:sym typeface="+mn-ea"/>
              </a:rPr>
              <a:t>tatic scene</a:t>
            </a:r>
            <a:endParaRPr lang="zh-CN" altLang="en-US"/>
          </a:p>
        </p:txBody>
      </p:sp>
      <p:sp>
        <p:nvSpPr>
          <p:cNvPr id="33" name="五边形 32"/>
          <p:cNvSpPr/>
          <p:nvPr/>
        </p:nvSpPr>
        <p:spPr>
          <a:xfrm>
            <a:off x="3259455" y="4944110"/>
            <a:ext cx="1372235" cy="55372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s</a:t>
            </a:r>
            <a:r>
              <a:rPr lang="zh-CN" altLang="en-US">
                <a:sym typeface="+mn-ea"/>
              </a:rPr>
              <a:t>tatic scene</a:t>
            </a:r>
            <a:endParaRPr lang="zh-CN" altLang="en-US"/>
          </a:p>
        </p:txBody>
      </p:sp>
      <p:sp>
        <p:nvSpPr>
          <p:cNvPr id="34" name="五边形 33"/>
          <p:cNvSpPr/>
          <p:nvPr/>
        </p:nvSpPr>
        <p:spPr>
          <a:xfrm>
            <a:off x="3249930" y="1412240"/>
            <a:ext cx="1372235" cy="553720"/>
          </a:xfrm>
          <a:prstGeom prst="homePlat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ynamic scene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五边形 34"/>
          <p:cNvSpPr/>
          <p:nvPr/>
        </p:nvSpPr>
        <p:spPr>
          <a:xfrm>
            <a:off x="3259455" y="3562985"/>
            <a:ext cx="1372235" cy="553720"/>
          </a:xfrm>
          <a:prstGeom prst="homePlat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d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ynamic scene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五边形 35"/>
          <p:cNvSpPr/>
          <p:nvPr/>
        </p:nvSpPr>
        <p:spPr>
          <a:xfrm>
            <a:off x="3259455" y="5693410"/>
            <a:ext cx="1372235" cy="553720"/>
          </a:xfrm>
          <a:prstGeom prst="homePlat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ym typeface="+mn-ea"/>
              </a:rPr>
              <a:t>d</a:t>
            </a:r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ynamic scene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17880" y="568325"/>
            <a:ext cx="2130425" cy="1398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Lightweight Preprocess of 3D Conference Scenes</a:t>
            </a:r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817880" y="2809875"/>
            <a:ext cx="2130425" cy="1398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Networking Progressive Transmission</a:t>
            </a:r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817880" y="4944110"/>
            <a:ext cx="2130425" cy="139827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LightWeitght Web3D Rendering</a:t>
            </a:r>
            <a:endParaRPr lang="zh-CN" altLang="en-US"/>
          </a:p>
        </p:txBody>
      </p:sp>
      <p:sp>
        <p:nvSpPr>
          <p:cNvPr id="43" name="矩形 42"/>
          <p:cNvSpPr/>
          <p:nvPr/>
        </p:nvSpPr>
        <p:spPr>
          <a:xfrm>
            <a:off x="697230" y="4732655"/>
            <a:ext cx="11229340" cy="182054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640080" y="402590"/>
            <a:ext cx="11229340" cy="182054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699770" y="2618105"/>
            <a:ext cx="11229340" cy="182054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燕尾形 4"/>
          <p:cNvSpPr/>
          <p:nvPr/>
        </p:nvSpPr>
        <p:spPr>
          <a:xfrm>
            <a:off x="4622165" y="1412875"/>
            <a:ext cx="2442210" cy="55308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Parametric modeling of Crowd differences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燕尾形 5"/>
          <p:cNvSpPr/>
          <p:nvPr/>
        </p:nvSpPr>
        <p:spPr>
          <a:xfrm>
            <a:off x="6993890" y="1412240"/>
            <a:ext cx="2364105" cy="55308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Preprocessing of bone animation </a:t>
            </a:r>
            <a:endParaRPr lang="zh-CN" sz="1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燕尾形 6"/>
          <p:cNvSpPr/>
          <p:nvPr/>
        </p:nvSpPr>
        <p:spPr>
          <a:xfrm>
            <a:off x="7040880" y="3562985"/>
            <a:ext cx="2429510" cy="57340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Transmission of bone animation </a:t>
            </a:r>
            <a:endParaRPr sz="14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燕尾形 7"/>
          <p:cNvSpPr/>
          <p:nvPr/>
        </p:nvSpPr>
        <p:spPr>
          <a:xfrm>
            <a:off x="6873240" y="4944110"/>
            <a:ext cx="2376805" cy="553720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Online assembly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燕尾形 9"/>
          <p:cNvSpPr/>
          <p:nvPr/>
        </p:nvSpPr>
        <p:spPr>
          <a:xfrm>
            <a:off x="9250045" y="4944110"/>
            <a:ext cx="2513330" cy="553720"/>
          </a:xfrm>
          <a:prstGeom prst="chevron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instancial rendering</a:t>
            </a:r>
            <a:endParaRPr 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燕尾形 10"/>
          <p:cNvSpPr/>
          <p:nvPr/>
        </p:nvSpPr>
        <p:spPr>
          <a:xfrm>
            <a:off x="9283065" y="1421765"/>
            <a:ext cx="2480945" cy="54419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Preprocessing of texture mapping data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燕尾形 11"/>
          <p:cNvSpPr/>
          <p:nvPr/>
        </p:nvSpPr>
        <p:spPr>
          <a:xfrm>
            <a:off x="6680835" y="5674360"/>
            <a:ext cx="2676525" cy="55308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Motion lightweight processing</a:t>
            </a:r>
            <a:r>
              <a:rPr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based on fragment shader</a:t>
            </a:r>
            <a:endParaRPr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4" name="燕尾形 13"/>
          <p:cNvSpPr/>
          <p:nvPr/>
        </p:nvSpPr>
        <p:spPr>
          <a:xfrm>
            <a:off x="9334500" y="3562985"/>
            <a:ext cx="2429510" cy="573405"/>
          </a:xfrm>
          <a:prstGeom prst="chevron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Hierarchical transmission of texture map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左弧形箭头 14"/>
          <p:cNvSpPr/>
          <p:nvPr/>
        </p:nvSpPr>
        <p:spPr>
          <a:xfrm>
            <a:off x="212090" y="1704975"/>
            <a:ext cx="361950" cy="1212850"/>
          </a:xfrm>
          <a:prstGeom prst="curved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左弧形箭头 18"/>
          <p:cNvSpPr/>
          <p:nvPr/>
        </p:nvSpPr>
        <p:spPr>
          <a:xfrm>
            <a:off x="237490" y="3975735"/>
            <a:ext cx="361950" cy="1212850"/>
          </a:xfrm>
          <a:prstGeom prst="curved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3" y="70605"/>
            <a:ext cx="2856977" cy="218048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756" y="70605"/>
            <a:ext cx="2901095" cy="222382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8594" y="161686"/>
            <a:ext cx="2683714" cy="1985159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1102308" y="306769"/>
            <a:ext cx="112723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内部部分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353393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2578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约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57.8MB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28.4MB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91851" y="309267"/>
            <a:ext cx="1127232" cy="1985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外壳部分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13732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76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约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1.13MB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664KB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2880562" y="306769"/>
            <a:ext cx="1127232" cy="1985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原始模型部分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370162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2654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59MB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endParaRPr lang="en-US" altLang="zh-CN" sz="10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29MB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11" name="箭头: 右 10"/>
          <p:cNvSpPr/>
          <p:nvPr/>
        </p:nvSpPr>
        <p:spPr>
          <a:xfrm>
            <a:off x="3883427" y="228782"/>
            <a:ext cx="555141" cy="1469429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外壳抽取</a:t>
            </a:r>
            <a:endParaRPr lang="zh-CN" altLang="en-US" sz="11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903" y="2608297"/>
            <a:ext cx="3590907" cy="213245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0736" y="2608308"/>
            <a:ext cx="3551605" cy="2132443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5392220" y="4214869"/>
            <a:ext cx="341428" cy="294335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866" y="2756736"/>
            <a:ext cx="2645088" cy="188753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1489548" y="3494217"/>
            <a:ext cx="70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重用度：</a:t>
            </a:r>
            <a:endParaRPr lang="en-US" altLang="zh-CN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28</a:t>
            </a:r>
            <a:endParaRPr lang="zh-CN" alt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1524391" y="4291841"/>
            <a:ext cx="63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重用度：</a:t>
            </a:r>
            <a:endParaRPr lang="en-US" altLang="zh-CN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endParaRPr lang="zh-CN" alt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1489547" y="2726073"/>
            <a:ext cx="70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重用度：</a:t>
            </a:r>
            <a:endParaRPr lang="en-US" altLang="zh-CN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36</a:t>
            </a:r>
            <a:endParaRPr lang="zh-CN" alt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箭头: 右 21"/>
          <p:cNvSpPr/>
          <p:nvPr/>
        </p:nvSpPr>
        <p:spPr>
          <a:xfrm>
            <a:off x="3731607" y="3520450"/>
            <a:ext cx="434691" cy="309748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210682" y="2671086"/>
            <a:ext cx="722376" cy="1221901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5006694" y="3122665"/>
            <a:ext cx="1296002" cy="676402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503196" y="4010397"/>
            <a:ext cx="341428" cy="502729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0673" y="47094"/>
            <a:ext cx="12032372" cy="2299520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429" y="2579189"/>
            <a:ext cx="374606" cy="674156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479" y="3252185"/>
            <a:ext cx="226654" cy="89340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429" y="4139649"/>
            <a:ext cx="380693" cy="678932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4773167" y="4746594"/>
            <a:ext cx="21467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将可重用构建进行提取降低传输数据量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70673" y="2492855"/>
            <a:ext cx="12032372" cy="2484571"/>
          </a:xfrm>
          <a:prstGeom prst="rect">
            <a:avLst/>
          </a:prstGeom>
          <a:noFill/>
          <a:ln w="28575">
            <a:solidFill>
              <a:schemeClr val="accent2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连接符: 肘形 35"/>
          <p:cNvCxnSpPr>
            <a:stCxn id="18" idx="3"/>
            <a:endCxn id="28" idx="1"/>
          </p:cNvCxnSpPr>
          <p:nvPr/>
        </p:nvCxnSpPr>
        <p:spPr>
          <a:xfrm flipV="1">
            <a:off x="10756954" y="2916267"/>
            <a:ext cx="412475" cy="784234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连接符: 肘形 37"/>
          <p:cNvCxnSpPr>
            <a:stCxn id="18" idx="3"/>
            <a:endCxn id="30" idx="1"/>
          </p:cNvCxnSpPr>
          <p:nvPr/>
        </p:nvCxnSpPr>
        <p:spPr>
          <a:xfrm flipV="1">
            <a:off x="10756954" y="3698885"/>
            <a:ext cx="489525" cy="1616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箭头: 下 39"/>
          <p:cNvSpPr/>
          <p:nvPr/>
        </p:nvSpPr>
        <p:spPr>
          <a:xfrm>
            <a:off x="5392220" y="2130971"/>
            <a:ext cx="1418823" cy="54794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查重处理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8770" y="5269374"/>
            <a:ext cx="903127" cy="905250"/>
          </a:xfrm>
          <a:prstGeom prst="rect">
            <a:avLst/>
          </a:prstGeom>
        </p:spPr>
      </p:pic>
      <p:pic>
        <p:nvPicPr>
          <p:cNvPr id="69" name="图片 6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587" y="5269374"/>
            <a:ext cx="903127" cy="903127"/>
          </a:xfrm>
          <a:prstGeom prst="rect">
            <a:avLst/>
          </a:prstGeom>
        </p:spPr>
      </p:pic>
      <p:sp>
        <p:nvSpPr>
          <p:cNvPr id="70" name="文本框 69"/>
          <p:cNvSpPr txBox="1"/>
          <p:nvPr/>
        </p:nvSpPr>
        <p:spPr>
          <a:xfrm>
            <a:off x="9535645" y="5285515"/>
            <a:ext cx="68616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/>
              <a:t>分辨率：</a:t>
            </a:r>
            <a:endParaRPr lang="en-US" altLang="zh-CN" sz="1000" b="1" dirty="0"/>
          </a:p>
          <a:p>
            <a:r>
              <a:rPr lang="en-US" altLang="zh-CN" sz="1000" dirty="0"/>
              <a:t>640*640</a:t>
            </a:r>
            <a:endParaRPr lang="en-US" altLang="zh-CN" sz="1000" dirty="0"/>
          </a:p>
          <a:p>
            <a:endParaRPr lang="en-US" altLang="zh-CN" sz="1000" dirty="0"/>
          </a:p>
          <a:p>
            <a:r>
              <a:rPr lang="zh-CN" altLang="en-US" sz="1000" b="1" dirty="0"/>
              <a:t>数据量：</a:t>
            </a:r>
            <a:endParaRPr lang="en-US" altLang="zh-CN" sz="1000" b="1" dirty="0"/>
          </a:p>
          <a:p>
            <a:r>
              <a:rPr lang="en-US" altLang="zh-CN" sz="1000" dirty="0"/>
              <a:t>664KB</a:t>
            </a:r>
            <a:endParaRPr lang="zh-CN" altLang="en-US" sz="1000" dirty="0"/>
          </a:p>
        </p:txBody>
      </p:sp>
      <p:sp>
        <p:nvSpPr>
          <p:cNvPr id="71" name="箭头: 右 70"/>
          <p:cNvSpPr/>
          <p:nvPr/>
        </p:nvSpPr>
        <p:spPr>
          <a:xfrm>
            <a:off x="10122202" y="5596548"/>
            <a:ext cx="233445" cy="21544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文本框 71"/>
          <p:cNvSpPr txBox="1"/>
          <p:nvPr/>
        </p:nvSpPr>
        <p:spPr>
          <a:xfrm>
            <a:off x="11242067" y="5272013"/>
            <a:ext cx="64633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/>
              <a:t>分辨率：</a:t>
            </a:r>
            <a:endParaRPr lang="en-US" altLang="zh-CN" sz="1000" b="1" dirty="0"/>
          </a:p>
          <a:p>
            <a:r>
              <a:rPr lang="en-US" altLang="zh-CN" sz="1000" dirty="0"/>
              <a:t>640*640</a:t>
            </a:r>
            <a:endParaRPr lang="en-US" altLang="zh-CN" sz="1000" dirty="0"/>
          </a:p>
          <a:p>
            <a:endParaRPr lang="en-US" altLang="zh-CN" sz="1000" dirty="0"/>
          </a:p>
          <a:p>
            <a:r>
              <a:rPr lang="zh-CN" altLang="en-US" sz="1000" b="1" dirty="0"/>
              <a:t>数据量：</a:t>
            </a:r>
            <a:endParaRPr lang="en-US" altLang="zh-CN" sz="1000" b="1" dirty="0"/>
          </a:p>
          <a:p>
            <a:r>
              <a:rPr lang="en-US" altLang="zh-CN" sz="1000" dirty="0"/>
              <a:t>383KB</a:t>
            </a:r>
            <a:endParaRPr lang="zh-CN" altLang="en-US" sz="1000" dirty="0"/>
          </a:p>
        </p:txBody>
      </p:sp>
      <p:sp>
        <p:nvSpPr>
          <p:cNvPr id="73" name="文本框 72"/>
          <p:cNvSpPr txBox="1"/>
          <p:nvPr/>
        </p:nvSpPr>
        <p:spPr>
          <a:xfrm>
            <a:off x="9464822" y="6159147"/>
            <a:ext cx="15696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对材质进行轻量化与标准化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8559474" y="5199778"/>
            <a:ext cx="3302019" cy="1198338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5" name="图片 7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388" y="5296268"/>
            <a:ext cx="813656" cy="813656"/>
          </a:xfrm>
          <a:prstGeom prst="rect">
            <a:avLst/>
          </a:prstGeom>
        </p:spPr>
      </p:pic>
      <p:pic>
        <p:nvPicPr>
          <p:cNvPr id="76" name="图片 7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146" y="5288896"/>
            <a:ext cx="813656" cy="813656"/>
          </a:xfrm>
          <a:prstGeom prst="rect">
            <a:avLst/>
          </a:prstGeom>
        </p:spPr>
      </p:pic>
      <p:sp>
        <p:nvSpPr>
          <p:cNvPr id="77" name="文本框 76"/>
          <p:cNvSpPr txBox="1"/>
          <p:nvPr/>
        </p:nvSpPr>
        <p:spPr>
          <a:xfrm>
            <a:off x="4825684" y="5232629"/>
            <a:ext cx="79170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/>
              <a:t>原始图</a:t>
            </a:r>
            <a:endParaRPr lang="en-US" altLang="zh-CN" sz="900" b="1" dirty="0"/>
          </a:p>
          <a:p>
            <a:r>
              <a:rPr lang="zh-CN" altLang="en-US" sz="900" dirty="0"/>
              <a:t>分辨率：</a:t>
            </a:r>
            <a:endParaRPr lang="en-US" altLang="zh-CN" sz="900" dirty="0"/>
          </a:p>
          <a:p>
            <a:r>
              <a:rPr lang="en-US" altLang="zh-CN" sz="900" dirty="0"/>
              <a:t>1500*1500</a:t>
            </a:r>
            <a:endParaRPr lang="en-US" altLang="zh-CN" sz="900" dirty="0"/>
          </a:p>
          <a:p>
            <a:r>
              <a:rPr lang="zh-CN" altLang="en-US" sz="900" dirty="0"/>
              <a:t>数据量：</a:t>
            </a:r>
            <a:endParaRPr lang="en-US" altLang="zh-CN" sz="900" dirty="0"/>
          </a:p>
          <a:p>
            <a:r>
              <a:rPr lang="en-US" altLang="zh-CN" sz="900" dirty="0"/>
              <a:t>208KB</a:t>
            </a:r>
            <a:endParaRPr lang="en-US" altLang="zh-CN" sz="900" dirty="0"/>
          </a:p>
        </p:txBody>
      </p:sp>
      <p:pic>
        <p:nvPicPr>
          <p:cNvPr id="78" name="图片 7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178" y="5296268"/>
            <a:ext cx="810879" cy="810879"/>
          </a:xfrm>
          <a:prstGeom prst="rect">
            <a:avLst/>
          </a:prstGeom>
        </p:spPr>
      </p:pic>
      <p:sp>
        <p:nvSpPr>
          <p:cNvPr id="79" name="文本框 78"/>
          <p:cNvSpPr txBox="1"/>
          <p:nvPr/>
        </p:nvSpPr>
        <p:spPr>
          <a:xfrm>
            <a:off x="6241123" y="5241755"/>
            <a:ext cx="72591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/>
              <a:t>初始烘焙</a:t>
            </a:r>
            <a:endParaRPr lang="en-US" altLang="zh-CN" sz="900" b="1" dirty="0"/>
          </a:p>
          <a:p>
            <a:r>
              <a:rPr lang="zh-CN" altLang="en-US" sz="900" dirty="0"/>
              <a:t>分辨率：</a:t>
            </a:r>
            <a:endParaRPr lang="en-US" altLang="zh-CN" sz="900" dirty="0"/>
          </a:p>
          <a:p>
            <a:r>
              <a:rPr lang="en-US" altLang="zh-CN" sz="900" dirty="0"/>
              <a:t>1024*1024</a:t>
            </a:r>
            <a:endParaRPr lang="en-US" altLang="zh-CN" sz="900" dirty="0"/>
          </a:p>
          <a:p>
            <a:r>
              <a:rPr lang="zh-CN" altLang="en-US" sz="900" dirty="0"/>
              <a:t>数据量：</a:t>
            </a:r>
            <a:endParaRPr lang="en-US" altLang="zh-CN" sz="900" dirty="0"/>
          </a:p>
          <a:p>
            <a:r>
              <a:rPr lang="en-US" altLang="zh-CN" sz="900" dirty="0"/>
              <a:t>212KB</a:t>
            </a:r>
            <a:endParaRPr lang="zh-CN" altLang="en-US" sz="900" dirty="0"/>
          </a:p>
        </p:txBody>
      </p:sp>
      <p:sp>
        <p:nvSpPr>
          <p:cNvPr id="80" name="文本框 79"/>
          <p:cNvSpPr txBox="1"/>
          <p:nvPr/>
        </p:nvSpPr>
        <p:spPr>
          <a:xfrm>
            <a:off x="7732451" y="5263488"/>
            <a:ext cx="74460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b="1" dirty="0"/>
              <a:t>光照烘焙</a:t>
            </a:r>
            <a:endParaRPr lang="en-US" altLang="zh-CN" sz="900" b="1" dirty="0"/>
          </a:p>
          <a:p>
            <a:r>
              <a:rPr lang="zh-CN" altLang="en-US" sz="900" dirty="0"/>
              <a:t>分辨率：</a:t>
            </a:r>
            <a:endParaRPr lang="en-US" altLang="zh-CN" sz="900" dirty="0"/>
          </a:p>
          <a:p>
            <a:r>
              <a:rPr lang="en-US" altLang="zh-CN" sz="900" dirty="0"/>
              <a:t>1024*1024</a:t>
            </a:r>
            <a:endParaRPr lang="en-US" altLang="zh-CN" sz="900" dirty="0"/>
          </a:p>
          <a:p>
            <a:r>
              <a:rPr lang="zh-CN" altLang="en-US" sz="900" dirty="0"/>
              <a:t>数据量：</a:t>
            </a:r>
            <a:endParaRPr lang="en-US" altLang="zh-CN" sz="900" dirty="0"/>
          </a:p>
          <a:p>
            <a:r>
              <a:rPr lang="en-US" altLang="zh-CN" sz="900" dirty="0"/>
              <a:t>190KB</a:t>
            </a:r>
            <a:endParaRPr lang="zh-CN" altLang="en-US" sz="900" dirty="0"/>
          </a:p>
        </p:txBody>
      </p:sp>
      <p:sp>
        <p:nvSpPr>
          <p:cNvPr id="81" name="箭头: 右 80"/>
          <p:cNvSpPr/>
          <p:nvPr/>
        </p:nvSpPr>
        <p:spPr>
          <a:xfrm>
            <a:off x="5337272" y="5701652"/>
            <a:ext cx="233445" cy="21544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箭头: 右 81"/>
          <p:cNvSpPr/>
          <p:nvPr/>
        </p:nvSpPr>
        <p:spPr>
          <a:xfrm>
            <a:off x="6739346" y="5701652"/>
            <a:ext cx="233445" cy="215444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/>
          <p:cNvSpPr txBox="1"/>
          <p:nvPr/>
        </p:nvSpPr>
        <p:spPr>
          <a:xfrm>
            <a:off x="4896802" y="6181685"/>
            <a:ext cx="28392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对场景贴图进行光照烘焙以降低数据量、加强观赏性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4042805" y="5195791"/>
            <a:ext cx="4346733" cy="1210621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3821864" y="5092879"/>
            <a:ext cx="8281181" cy="1661123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箭头: 下 88"/>
          <p:cNvSpPr/>
          <p:nvPr/>
        </p:nvSpPr>
        <p:spPr>
          <a:xfrm>
            <a:off x="7515222" y="4690260"/>
            <a:ext cx="1418823" cy="547944"/>
          </a:xfrm>
          <a:prstGeom prst="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材质处理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91" name="连接符: 肘形 90"/>
          <p:cNvCxnSpPr>
            <a:stCxn id="18" idx="3"/>
            <a:endCxn id="32" idx="1"/>
          </p:cNvCxnSpPr>
          <p:nvPr/>
        </p:nvCxnSpPr>
        <p:spPr>
          <a:xfrm>
            <a:off x="10756954" y="3700501"/>
            <a:ext cx="412475" cy="778614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7376544" y="6480061"/>
            <a:ext cx="16850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对材质贴图进行进行优化处理</a:t>
            </a:r>
            <a:endParaRPr lang="zh-CN" altLang="en-US" sz="9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0673" y="5092868"/>
            <a:ext cx="2457261" cy="1641518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1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6" name="箭头: 左 95"/>
          <p:cNvSpPr/>
          <p:nvPr/>
        </p:nvSpPr>
        <p:spPr>
          <a:xfrm>
            <a:off x="2577357" y="5410269"/>
            <a:ext cx="1153130" cy="1013653"/>
          </a:xfrm>
          <a:prstGeom prst="lef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处理完毕</a:t>
            </a:r>
            <a:endParaRPr lang="zh-CN" altLang="en-US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157551" y="5195791"/>
            <a:ext cx="2286203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轻量化模型参数</a:t>
            </a:r>
            <a:endParaRPr lang="en-US" altLang="zh-C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三角面片数：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51338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模型构件数：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48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几何体数据量：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8.5MB</a:t>
            </a:r>
            <a:endParaRPr lang="en-US" altLang="zh-CN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材质数据量：</a:t>
            </a:r>
            <a:r>
              <a:rPr lang="en-US" altLang="zh-CN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10.7MB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595360" y="663575"/>
            <a:ext cx="3039110" cy="29800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5431790" y="662940"/>
            <a:ext cx="2759710" cy="30645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295525" y="711835"/>
            <a:ext cx="2759710" cy="2932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2671445" y="1699895"/>
            <a:ext cx="2136775" cy="61341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Mesh simplification</a:t>
            </a:r>
            <a:endParaRPr lang="zh-CN" altLang="en-US"/>
          </a:p>
        </p:txBody>
      </p:sp>
      <p:sp>
        <p:nvSpPr>
          <p:cNvPr id="30" name="圆角矩形 29"/>
          <p:cNvSpPr/>
          <p:nvPr/>
        </p:nvSpPr>
        <p:spPr>
          <a:xfrm>
            <a:off x="5753100" y="1727200"/>
            <a:ext cx="1912620" cy="58674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Tr</a:t>
            </a:r>
            <a:r>
              <a:rPr lang="zh-CN" altLang="en-US">
                <a:sym typeface="+mn-ea"/>
              </a:rPr>
              <a:t>ansmission base mesh</a:t>
            </a:r>
            <a:endParaRPr lang="zh-CN" altLang="en-US">
              <a:sym typeface="+mn-ea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5847715" y="2654300"/>
            <a:ext cx="1928495" cy="587375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Transmission </a:t>
            </a:r>
            <a:r>
              <a:rPr kumimoji="1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stream of records </a:t>
            </a:r>
            <a:endParaRPr lang="zh-CN" altLang="en-US"/>
          </a:p>
        </p:txBody>
      </p:sp>
      <p:sp>
        <p:nvSpPr>
          <p:cNvPr id="32" name="圆角矩形 31"/>
          <p:cNvSpPr/>
          <p:nvPr/>
        </p:nvSpPr>
        <p:spPr>
          <a:xfrm>
            <a:off x="9112250" y="1727200"/>
            <a:ext cx="1888490" cy="82423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zh-CN" altLang="en-US">
                <a:sym typeface="+mn-ea"/>
              </a:rPr>
              <a:t>M</a:t>
            </a:r>
            <a:r>
              <a:rPr lang="zh-CN" altLang="en-US">
                <a:sym typeface="+mn-ea"/>
              </a:rPr>
              <a:t>esh </a:t>
            </a:r>
            <a:r>
              <a:rPr lang="zh-CN" altLang="en-US">
                <a:sym typeface="+mn-ea"/>
              </a:rPr>
              <a:t>fineness </a:t>
            </a:r>
            <a:r>
              <a:rPr lang="zh-CN" altLang="en-US">
                <a:sym typeface="+mn-ea"/>
              </a:rPr>
              <a:t>improvements</a:t>
            </a:r>
            <a:endParaRPr lang="zh-CN" altLang="en-US">
              <a:sym typeface="+mn-ea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2898140" y="4471035"/>
            <a:ext cx="2026920" cy="883920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Hierarchical preprocessing of texture mapping</a:t>
            </a:r>
            <a:endParaRPr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8932545" y="4601845"/>
            <a:ext cx="2231390" cy="695325"/>
          </a:xfrm>
          <a:prstGeom prst="round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stA="45000" endPos="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Tx/>
              <a:buSzTx/>
              <a:buFontTx/>
            </a:pPr>
            <a:r>
              <a:rPr lang="zh-CN" altLang="en-US" dirty="0"/>
              <a:t>skeleton animation extraction</a:t>
            </a:r>
            <a:endParaRPr lang="zh-CN" altLang="en-US" dirty="0"/>
          </a:p>
        </p:txBody>
      </p:sp>
      <p:sp>
        <p:nvSpPr>
          <p:cNvPr id="70" name="矩形 69"/>
          <p:cNvSpPr/>
          <p:nvPr/>
        </p:nvSpPr>
        <p:spPr>
          <a:xfrm>
            <a:off x="299085" y="170815"/>
            <a:ext cx="11783695" cy="6245225"/>
          </a:xfrm>
          <a:prstGeom prst="rect">
            <a:avLst/>
          </a:prstGeom>
          <a:noFill/>
          <a:ln w="28575">
            <a:solidFill>
              <a:schemeClr val="accent1">
                <a:lumMod val="40000"/>
                <a:lumOff val="6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五边形 44"/>
          <p:cNvSpPr/>
          <p:nvPr/>
        </p:nvSpPr>
        <p:spPr>
          <a:xfrm>
            <a:off x="2747010" y="410845"/>
            <a:ext cx="2060575" cy="764540"/>
          </a:xfrm>
          <a:prstGeom prst="homePlate">
            <a:avLst/>
          </a:prstGeom>
          <a:effectLst>
            <a:outerShdw blurRad="88900" dir="1914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server</a:t>
            </a:r>
            <a:endParaRPr lang="zh-CN" altLang="en-US"/>
          </a:p>
        </p:txBody>
      </p:sp>
      <p:sp>
        <p:nvSpPr>
          <p:cNvPr id="49" name="五边形 48"/>
          <p:cNvSpPr/>
          <p:nvPr/>
        </p:nvSpPr>
        <p:spPr>
          <a:xfrm>
            <a:off x="5677535" y="410845"/>
            <a:ext cx="2060575" cy="764540"/>
          </a:xfrm>
          <a:prstGeom prst="homePlate">
            <a:avLst/>
          </a:prstGeom>
          <a:effectLst>
            <a:outerShdw blurRad="88900" dir="1914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transmission</a:t>
            </a:r>
            <a:endParaRPr lang="zh-CN" altLang="en-US"/>
          </a:p>
        </p:txBody>
      </p:sp>
      <p:sp>
        <p:nvSpPr>
          <p:cNvPr id="50" name="五边形 49"/>
          <p:cNvSpPr/>
          <p:nvPr/>
        </p:nvSpPr>
        <p:spPr>
          <a:xfrm>
            <a:off x="9190990" y="410845"/>
            <a:ext cx="2060575" cy="764540"/>
          </a:xfrm>
          <a:prstGeom prst="homePlate">
            <a:avLst/>
          </a:prstGeom>
          <a:effectLst>
            <a:outerShdw blurRad="88900" dir="19140000" algn="bl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client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17195" y="1482090"/>
            <a:ext cx="11557635" cy="1979930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81660" y="1790065"/>
            <a:ext cx="14116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Model </a:t>
            </a:r>
            <a:r>
              <a:rPr kumimoji="1" lang="en-US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geometry</a:t>
            </a:r>
            <a:endParaRPr kumimoji="1" lang="en-US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35330" y="4273550"/>
            <a:ext cx="5018405" cy="1319530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769735" y="4237355"/>
            <a:ext cx="5018405" cy="1395095"/>
          </a:xfrm>
          <a:prstGeom prst="rect">
            <a:avLst/>
          </a:prstGeom>
          <a:noFill/>
          <a:ln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24230" y="4590415"/>
            <a:ext cx="14116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Texture mapping</a:t>
            </a:r>
            <a:endParaRPr kumimoji="1" b="1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38010" y="4488815"/>
            <a:ext cx="14116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sym typeface="+mn-ea"/>
              </a:rPr>
              <a:t>Skeleton animation</a:t>
            </a:r>
            <a:endParaRPr kumimoji="1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sym typeface="+mn-ea"/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146050" y="2060575"/>
            <a:ext cx="2369185" cy="4493895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2821940" y="2287905"/>
            <a:ext cx="2834640" cy="209677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顶点着色器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8785860" y="2342515"/>
            <a:ext cx="2835910" cy="204152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片元着色器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86080" y="2174875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Attribute属性变量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103620" y="2342515"/>
            <a:ext cx="2298065" cy="212598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257925" y="262636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Varying变量</a:t>
            </a: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318510" y="4918075"/>
            <a:ext cx="233743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492500" y="517017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内建输出变量</a:t>
            </a: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7720965" y="125730"/>
            <a:ext cx="211391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720330" y="210185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Uniform一致变量</a:t>
            </a:r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0014585" y="125730"/>
            <a:ext cx="203898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238740" y="210185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采样器</a:t>
            </a:r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609090" y="125730"/>
            <a:ext cx="233743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674495" y="18796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Uniform一致变量</a:t>
            </a: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101465" y="125730"/>
            <a:ext cx="2029460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4295140" y="187960"/>
            <a:ext cx="1272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采样器</a:t>
            </a:r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9050020" y="4932045"/>
            <a:ext cx="2337435" cy="1559560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9224010" y="5184140"/>
            <a:ext cx="1989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内建输出变量</a:t>
            </a:r>
            <a:endParaRPr lang="zh-CN" altLang="en-US"/>
          </a:p>
        </p:txBody>
      </p:sp>
      <p:sp>
        <p:nvSpPr>
          <p:cNvPr id="32" name="右箭头 31"/>
          <p:cNvSpPr/>
          <p:nvPr/>
        </p:nvSpPr>
        <p:spPr>
          <a:xfrm>
            <a:off x="2515235" y="3115310"/>
            <a:ext cx="208915" cy="427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右箭头 34"/>
          <p:cNvSpPr/>
          <p:nvPr/>
        </p:nvSpPr>
        <p:spPr>
          <a:xfrm>
            <a:off x="5791835" y="3115310"/>
            <a:ext cx="208915" cy="427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右箭头 35"/>
          <p:cNvSpPr/>
          <p:nvPr/>
        </p:nvSpPr>
        <p:spPr>
          <a:xfrm>
            <a:off x="8489315" y="3122295"/>
            <a:ext cx="208915" cy="4279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下箭头 36"/>
          <p:cNvSpPr/>
          <p:nvPr/>
        </p:nvSpPr>
        <p:spPr>
          <a:xfrm>
            <a:off x="3221990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下箭头 37"/>
          <p:cNvSpPr/>
          <p:nvPr/>
        </p:nvSpPr>
        <p:spPr>
          <a:xfrm>
            <a:off x="4792345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下箭头 39"/>
          <p:cNvSpPr/>
          <p:nvPr/>
        </p:nvSpPr>
        <p:spPr>
          <a:xfrm>
            <a:off x="8983345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下箭头 41"/>
          <p:cNvSpPr/>
          <p:nvPr/>
        </p:nvSpPr>
        <p:spPr>
          <a:xfrm>
            <a:off x="10868660" y="178117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下箭头 43"/>
          <p:cNvSpPr/>
          <p:nvPr/>
        </p:nvSpPr>
        <p:spPr>
          <a:xfrm>
            <a:off x="4339590" y="446849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下箭头 45"/>
          <p:cNvSpPr/>
          <p:nvPr/>
        </p:nvSpPr>
        <p:spPr>
          <a:xfrm>
            <a:off x="10064750" y="4468495"/>
            <a:ext cx="278130" cy="2787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圆角矩形 47"/>
          <p:cNvSpPr/>
          <p:nvPr/>
        </p:nvSpPr>
        <p:spPr>
          <a:xfrm>
            <a:off x="10176510" y="847725"/>
            <a:ext cx="1513205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贴图个数</a:t>
            </a:r>
            <a:endParaRPr lang="zh-CN" altLang="en-US"/>
          </a:p>
        </p:txBody>
      </p:sp>
      <p:sp>
        <p:nvSpPr>
          <p:cNvPr id="50" name="圆角矩形 49"/>
          <p:cNvSpPr/>
          <p:nvPr/>
        </p:nvSpPr>
        <p:spPr>
          <a:xfrm>
            <a:off x="8033385" y="847725"/>
            <a:ext cx="148336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纹理贴图</a:t>
            </a:r>
            <a:endParaRPr lang="zh-CN" altLang="en-US"/>
          </a:p>
        </p:txBody>
      </p:sp>
      <p:sp>
        <p:nvSpPr>
          <p:cNvPr id="52" name="圆角矩形 51"/>
          <p:cNvSpPr/>
          <p:nvPr/>
        </p:nvSpPr>
        <p:spPr>
          <a:xfrm>
            <a:off x="9449435" y="5648960"/>
            <a:ext cx="166243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片元颜色</a:t>
            </a:r>
            <a:endParaRPr lang="zh-CN" altLang="en-US"/>
          </a:p>
        </p:txBody>
      </p:sp>
      <p:sp>
        <p:nvSpPr>
          <p:cNvPr id="53" name="圆角矩形 52"/>
          <p:cNvSpPr/>
          <p:nvPr/>
        </p:nvSpPr>
        <p:spPr>
          <a:xfrm>
            <a:off x="3647440" y="5648960"/>
            <a:ext cx="166243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顶点屏幕坐标</a:t>
            </a:r>
            <a:endParaRPr lang="zh-CN" altLang="en-US"/>
          </a:p>
        </p:txBody>
      </p:sp>
      <p:sp>
        <p:nvSpPr>
          <p:cNvPr id="54" name="圆角矩形 53"/>
          <p:cNvSpPr/>
          <p:nvPr/>
        </p:nvSpPr>
        <p:spPr>
          <a:xfrm>
            <a:off x="4329430" y="847725"/>
            <a:ext cx="1662430" cy="44767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骨骼动画数据</a:t>
            </a:r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20545" y="578485"/>
            <a:ext cx="1826895" cy="101790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模型视图矩阵</a:t>
            </a:r>
            <a:endParaRPr lang="zh-CN" altLang="en-US"/>
          </a:p>
          <a:p>
            <a:pPr algn="ctr"/>
            <a:r>
              <a:rPr lang="zh-CN" altLang="en-US"/>
              <a:t>投影矩阵</a:t>
            </a:r>
            <a:endParaRPr lang="zh-CN" altLang="en-US"/>
          </a:p>
          <a:p>
            <a:pPr algn="ctr"/>
            <a:r>
              <a:rPr lang="zh-CN" altLang="en-US"/>
              <a:t>时间</a:t>
            </a:r>
            <a:endParaRPr lang="zh-CN" altLang="en-US"/>
          </a:p>
        </p:txBody>
      </p:sp>
      <p:sp>
        <p:nvSpPr>
          <p:cNvPr id="56" name="圆角矩形 55"/>
          <p:cNvSpPr/>
          <p:nvPr/>
        </p:nvSpPr>
        <p:spPr>
          <a:xfrm>
            <a:off x="6257925" y="3115310"/>
            <a:ext cx="1826895" cy="101790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顶点所在部位</a:t>
            </a:r>
            <a:endParaRPr lang="zh-CN" altLang="en-US"/>
          </a:p>
          <a:p>
            <a:pPr algn="ctr"/>
            <a:r>
              <a:rPr lang="zh-CN" altLang="en-US"/>
              <a:t>贴图类型</a:t>
            </a:r>
            <a:endParaRPr lang="zh-CN" altLang="en-US"/>
          </a:p>
          <a:p>
            <a:pPr algn="ctr"/>
            <a:r>
              <a:rPr lang="zh-CN" altLang="en-US"/>
              <a:t>色调</a:t>
            </a:r>
            <a:endParaRPr lang="zh-CN" altLang="en-US"/>
          </a:p>
        </p:txBody>
      </p:sp>
      <p:sp>
        <p:nvSpPr>
          <p:cNvPr id="57" name="圆角矩形 56"/>
          <p:cNvSpPr/>
          <p:nvPr/>
        </p:nvSpPr>
        <p:spPr>
          <a:xfrm>
            <a:off x="386080" y="3122295"/>
            <a:ext cx="1907540" cy="101790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顶点的原坐标</a:t>
            </a:r>
            <a:endParaRPr lang="zh-CN" altLang="en-US"/>
          </a:p>
          <a:p>
            <a:pPr algn="ctr"/>
            <a:r>
              <a:rPr lang="zh-CN" altLang="en-US"/>
              <a:t>顶点的UV</a:t>
            </a:r>
            <a:endParaRPr lang="zh-CN" altLang="en-US"/>
          </a:p>
          <a:p>
            <a:pPr algn="ctr"/>
            <a:r>
              <a:rPr lang="zh-CN" altLang="en-US"/>
              <a:t>骨骼索引</a:t>
            </a:r>
            <a:endParaRPr lang="zh-CN" altLang="en-US"/>
          </a:p>
        </p:txBody>
      </p:sp>
      <p:sp>
        <p:nvSpPr>
          <p:cNvPr id="61" name="圆角矩形 60"/>
          <p:cNvSpPr/>
          <p:nvPr/>
        </p:nvSpPr>
        <p:spPr>
          <a:xfrm>
            <a:off x="344805" y="4633595"/>
            <a:ext cx="1989455" cy="1724025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对象的</a:t>
            </a:r>
            <a:r>
              <a:rPr lang="zh-CN" altLang="en-US"/>
              <a:t>变换矩阵</a:t>
            </a:r>
            <a:endParaRPr lang="zh-CN" altLang="en-US"/>
          </a:p>
          <a:p>
            <a:pPr algn="ctr"/>
            <a:r>
              <a:rPr lang="zh-CN" altLang="en-US"/>
              <a:t>动画播放速度</a:t>
            </a:r>
            <a:endParaRPr lang="zh-CN" altLang="en-US"/>
          </a:p>
          <a:p>
            <a:pPr algn="ctr"/>
            <a:r>
              <a:rPr lang="zh-CN" altLang="en-US"/>
              <a:t>动画类型</a:t>
            </a:r>
            <a:endParaRPr lang="zh-CN" altLang="en-US"/>
          </a:p>
          <a:p>
            <a:pPr algn="ctr"/>
            <a:r>
              <a:rPr lang="zh-CN" altLang="en-US"/>
              <a:t>贴图类型</a:t>
            </a:r>
            <a:endParaRPr lang="zh-CN" altLang="en-US"/>
          </a:p>
          <a:p>
            <a:pPr algn="ctr"/>
            <a:r>
              <a:rPr lang="zh-CN" altLang="en-US"/>
              <a:t>色调</a:t>
            </a:r>
            <a:endParaRPr lang="zh-CN" altLang="en-US"/>
          </a:p>
        </p:txBody>
      </p:sp>
      <p:sp>
        <p:nvSpPr>
          <p:cNvPr id="73" name="五边形 72"/>
          <p:cNvSpPr/>
          <p:nvPr/>
        </p:nvSpPr>
        <p:spPr>
          <a:xfrm>
            <a:off x="363855" y="2758440"/>
            <a:ext cx="1223645" cy="417830"/>
          </a:xfrm>
          <a:prstGeom prst="homePlat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顶点数据</a:t>
            </a:r>
            <a:endParaRPr lang="zh-CN" altLang="en-US"/>
          </a:p>
        </p:txBody>
      </p:sp>
      <p:sp>
        <p:nvSpPr>
          <p:cNvPr id="75" name="五边形 74"/>
          <p:cNvSpPr/>
          <p:nvPr/>
        </p:nvSpPr>
        <p:spPr>
          <a:xfrm>
            <a:off x="385445" y="4329430"/>
            <a:ext cx="1223645" cy="417830"/>
          </a:xfrm>
          <a:prstGeom prst="homePlat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对象</a:t>
            </a:r>
            <a:r>
              <a:rPr lang="zh-CN" altLang="en-US"/>
              <a:t>数据</a:t>
            </a:r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1558</Words>
  <Application>WPS 演示</Application>
  <PresentationFormat>宽屏</PresentationFormat>
  <Paragraphs>227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大橙子</cp:lastModifiedBy>
  <cp:revision>20</cp:revision>
  <dcterms:created xsi:type="dcterms:W3CDTF">2021-02-04T06:09:00Z</dcterms:created>
  <dcterms:modified xsi:type="dcterms:W3CDTF">2021-02-13T03:38:54Z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